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2" r:id="rId7"/>
    <p:sldId id="264" r:id="rId8"/>
    <p:sldId id="263" r:id="rId9"/>
    <p:sldId id="261" r:id="rId1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ge Medina" initials="JM" lastIdx="2" clrIdx="0">
    <p:extLst>
      <p:ext uri="{19B8F6BF-5375-455C-9EA6-DF929625EA0E}">
        <p15:presenceInfo xmlns:p15="http://schemas.microsoft.com/office/powerpoint/2012/main" userId="d60ce7b8f67884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FA426-5897-4FF9-8E08-1F5316FA0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8121A0-ADC5-4BB2-B983-72026748B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FB94D8-147C-44CE-A198-74F340A1F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9/3/2021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EAFA36-DCC0-4A33-A1F8-468CA506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7F15DB-8656-4F75-AF4E-309B5996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7830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D95F8-B9DD-43EC-952D-08EDE2DA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1D46F5-8227-4FF0-ACA4-BAEB400FE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B5516C-8EAD-45F3-A692-37C07F41B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9/3/2021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22F8E6-3969-4BF6-B0AE-377955DE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8BC673-D340-4632-940C-85D5F22F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45903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8C137A-6314-40B9-99CB-C0EB235A5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3C08A64-A304-4335-8190-8EA80AC5C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E7D6B8-DCF3-4AE0-B40C-B3048566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9/3/2021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DF2551-24AF-4EA2-9F43-EE412114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3D3887-8A0F-41AE-B49D-BE57B76E2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82088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88751-91DB-402D-A7B1-BE13C053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8FC20D-C2D9-411F-AEB7-38BE367D1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2A388-FEBB-4176-AD8C-D134D114B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9/3/2021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65C630-C428-4990-957B-EB276AA46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8C17DF-ED2E-4D6E-A472-7FAD6C45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8280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9F6D42-CB5C-4E0C-852B-35D641C54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28D54A-3CBE-4956-A275-BE284AD11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2C300F-D29C-4E27-84B2-22E652AD6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9/3/2021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139603-24C8-42BE-A9FE-F9D2C99F2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15106C-7BE0-4E03-A007-BB7D956F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69404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991CC-357A-4BB7-8A98-A818C150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98B32E-77BA-4181-B9F8-D74B79A76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A400A1-212C-4E3A-932B-766B21A5C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0743DE-CF8C-4A04-8B1D-9BD3CD192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9/3/2021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99286C-3DEA-4FC7-A732-B1CBAFBF8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3E3549-E3D2-4D39-82CA-22E323A3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921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DE5D4-1227-405A-AEF9-01FF9F9C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FFD609-53DC-44EB-8324-2227C39D8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58B3DB-E4DF-4C39-97CB-89AC6A130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87F63E-FA73-44B4-82D6-D3BD965A0D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0D077C1-5C42-4A12-B15F-B59CF6F678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8404C3E-B216-4315-A315-7DA621BBA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9/3/2021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3633EDE-A820-41C5-B879-0DCE8893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F269789-AA47-4801-9E3B-88A873D3C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6255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EF024D-DBB7-4715-8A8E-34222A3C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29829BE-1FB5-4081-A45A-B3535ED3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9/3/2021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7018BCB-3F92-4D28-A1F7-76598CAA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9BF8D0-9978-4ACE-AA93-CB32CC88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78152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3B77FDE-FB05-4110-B5A5-9CC988B82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9/3/2021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66D0CAF-61C2-44B8-9632-EB414921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734901-867F-4EF2-95A1-ABCF972DF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4419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76A36-115F-4100-908D-A16803817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D7B505-193D-436B-BF67-3BC57FEC9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E12F31-720D-453E-8527-D5C703402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70FF29-BBBC-4D30-8B6D-161E743BB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9/3/2021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729976-6EED-41FB-BA8C-6D24DE4A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01B928-93FF-42F9-ACCB-DA2BA263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80728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DE950-71CF-449A-8E3E-9DE3A8DD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4BB832-728E-4FAC-8F5F-98063E6538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DB1A61-43C0-441A-8FD6-FB8E225CA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5F7271-8989-4B29-B9F8-C1A6D694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7A8D-5EA2-4AF3-B947-784E002F6F65}" type="datetimeFigureOut">
              <a:rPr lang="es-AR" smtClean="0"/>
              <a:t>9/3/2021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672DB2-5201-4981-93D0-A6945CFB6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D0F129-4DF5-4CCC-83E3-C77C2F0A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4820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6511DB7-7B18-4F76-97C2-1F5FA8377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F947EA-9BCA-4964-AEFB-29B3C6130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DC570E-178A-4D9F-8622-2419AE5DF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67A8D-5EA2-4AF3-B947-784E002F6F65}" type="datetimeFigureOut">
              <a:rPr lang="es-AR" smtClean="0"/>
              <a:t>9/3/2021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EF6B26-35BB-4695-AC5C-F2ECD9F15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45E46C-147B-4547-A150-74E626BD3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84558-D439-4F3C-BB39-CEA74D6662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874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tmp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hombre, abrir, coche, tabla&#10;&#10;Descripción generada automáticamente">
            <a:extLst>
              <a:ext uri="{FF2B5EF4-FFF2-40B4-BE49-F238E27FC236}">
                <a16:creationId xmlns:a16="http://schemas.microsoft.com/office/drawing/2014/main" id="{5A0CF145-8EE4-47DA-8E05-62684F69A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effectLst>
            <a:glow rad="127000">
              <a:schemeClr val="accent1">
                <a:alpha val="96000"/>
              </a:schemeClr>
            </a:glow>
            <a:softEdge rad="0"/>
          </a:effec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50009F9-8B09-437B-927B-64AC6776E512}"/>
              </a:ext>
            </a:extLst>
          </p:cNvPr>
          <p:cNvSpPr/>
          <p:nvPr/>
        </p:nvSpPr>
        <p:spPr>
          <a:xfrm>
            <a:off x="2155972" y="167781"/>
            <a:ext cx="7466200" cy="62654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  <a:alpha val="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127000">
              <a:schemeClr val="accent1">
                <a:alpha val="1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INSTITUTO SUPERIOR POLITÉCNICO  CÓRDOBA</a:t>
            </a:r>
          </a:p>
          <a:p>
            <a:pPr algn="ctr"/>
            <a:r>
              <a:rPr lang="es-AR" dirty="0"/>
              <a:t>TECNICATURA SUPERIOR EN CIENCIA DE DATOS E INTELIGENCIA ARTIFICIAL</a:t>
            </a:r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6FE7859-17F7-4C54-9A93-7C9843444A64}"/>
              </a:ext>
            </a:extLst>
          </p:cNvPr>
          <p:cNvSpPr/>
          <p:nvPr/>
        </p:nvSpPr>
        <p:spPr>
          <a:xfrm>
            <a:off x="3842497" y="962108"/>
            <a:ext cx="4008412" cy="626546"/>
          </a:xfrm>
          <a:prstGeom prst="roundRect">
            <a:avLst/>
          </a:prstGeom>
          <a:gradFill>
            <a:gsLst>
              <a:gs pos="0">
                <a:schemeClr val="accent3">
                  <a:lumMod val="67000"/>
                  <a:alpha val="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SISTEMAS DE COMUNICACIÓN </a:t>
            </a:r>
            <a:endParaRPr lang="es-AR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173373F-E32F-4FC7-B533-A365641575DE}"/>
              </a:ext>
            </a:extLst>
          </p:cNvPr>
          <p:cNvSpPr/>
          <p:nvPr/>
        </p:nvSpPr>
        <p:spPr>
          <a:xfrm>
            <a:off x="360218" y="2223654"/>
            <a:ext cx="2327564" cy="46181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INTEGRANTES </a:t>
            </a:r>
            <a:endParaRPr lang="es-AR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74E5659-905A-4044-8F5C-148EFAC48B58}"/>
              </a:ext>
            </a:extLst>
          </p:cNvPr>
          <p:cNvSpPr/>
          <p:nvPr/>
        </p:nvSpPr>
        <p:spPr>
          <a:xfrm>
            <a:off x="251669" y="2685472"/>
            <a:ext cx="3691157" cy="77911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dirty="0"/>
              <a:t>JORGE SEBASTIÁN MEDINA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6C64E79-51EB-46F7-AB08-9B7A387484A2}"/>
              </a:ext>
            </a:extLst>
          </p:cNvPr>
          <p:cNvSpPr/>
          <p:nvPr/>
        </p:nvSpPr>
        <p:spPr>
          <a:xfrm>
            <a:off x="269845" y="3536845"/>
            <a:ext cx="3672981" cy="77911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dirty="0"/>
              <a:t>RAMIRO NICOLAS GOMÉZ</a:t>
            </a:r>
          </a:p>
        </p:txBody>
      </p:sp>
      <p:pic>
        <p:nvPicPr>
          <p:cNvPr id="4" name="Imagen 3" descr="Una persona sonriendo&#10;&#10;Descripción generada automáticamente">
            <a:extLst>
              <a:ext uri="{FF2B5EF4-FFF2-40B4-BE49-F238E27FC236}">
                <a16:creationId xmlns:a16="http://schemas.microsoft.com/office/drawing/2014/main" id="{D721325F-BC97-497C-93B2-525731C26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982" y="3555381"/>
            <a:ext cx="880844" cy="760576"/>
          </a:xfrm>
          <a:prstGeom prst="rect">
            <a:avLst/>
          </a:prstGeom>
        </p:spPr>
      </p:pic>
      <p:pic>
        <p:nvPicPr>
          <p:cNvPr id="6" name="Imagen 5" descr="Imagen en blanco y negro de la luna&#10;&#10;Descripción generada automáticamente con confianza baja">
            <a:extLst>
              <a:ext uri="{FF2B5EF4-FFF2-40B4-BE49-F238E27FC236}">
                <a16:creationId xmlns:a16="http://schemas.microsoft.com/office/drawing/2014/main" id="{FC04CE73-2B2B-4E02-A552-4D8E03419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69" y="481054"/>
            <a:ext cx="1593034" cy="13195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2DCC3DF5-1C84-4096-BD2C-CDC6B47653FF}"/>
              </a:ext>
            </a:extLst>
          </p:cNvPr>
          <p:cNvSpPr/>
          <p:nvPr/>
        </p:nvSpPr>
        <p:spPr>
          <a:xfrm>
            <a:off x="243976" y="4486046"/>
            <a:ext cx="3672981" cy="77911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dirty="0"/>
              <a:t>CINTIA VERONICA SOSA</a:t>
            </a:r>
          </a:p>
        </p:txBody>
      </p:sp>
      <p:sp>
        <p:nvSpPr>
          <p:cNvPr id="7" name="Diagrama de flujo: proceso alternativo 6">
            <a:extLst>
              <a:ext uri="{FF2B5EF4-FFF2-40B4-BE49-F238E27FC236}">
                <a16:creationId xmlns:a16="http://schemas.microsoft.com/office/drawing/2014/main" id="{7462547F-9537-4863-AC11-1F4528ADE486}"/>
              </a:ext>
            </a:extLst>
          </p:cNvPr>
          <p:cNvSpPr/>
          <p:nvPr/>
        </p:nvSpPr>
        <p:spPr>
          <a:xfrm>
            <a:off x="5966691" y="2035254"/>
            <a:ext cx="2660073" cy="1039772"/>
          </a:xfrm>
          <a:prstGeom prst="flowChartAlternateProcess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TEMA :</a:t>
            </a:r>
          </a:p>
          <a:p>
            <a:pPr algn="ctr"/>
            <a:r>
              <a:rPr lang="es-ES" dirty="0"/>
              <a:t>SEÑALES INALÁMBRICAS</a:t>
            </a:r>
            <a:endParaRPr lang="es-AR" dirty="0"/>
          </a:p>
        </p:txBody>
      </p:sp>
      <p:pic>
        <p:nvPicPr>
          <p:cNvPr id="9" name="Imagen 8" descr="Cara de una mujer con un traje de color negro&#10;&#10;Descripción generada automáticamente con confianza media">
            <a:extLst>
              <a:ext uri="{FF2B5EF4-FFF2-40B4-BE49-F238E27FC236}">
                <a16:creationId xmlns:a16="http://schemas.microsoft.com/office/drawing/2014/main" id="{377CB166-DCCF-4E1F-9B96-C25DFFF8F6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980" y="4504581"/>
            <a:ext cx="854977" cy="760576"/>
          </a:xfrm>
          <a:prstGeom prst="rect">
            <a:avLst/>
          </a:prstGeom>
        </p:spPr>
      </p:pic>
      <p:pic>
        <p:nvPicPr>
          <p:cNvPr id="16" name="Imagen 15" descr="Un hombre en traje posando para fotografia&#10;&#10;Descripción generada automáticamente">
            <a:extLst>
              <a:ext uri="{FF2B5EF4-FFF2-40B4-BE49-F238E27FC236}">
                <a16:creationId xmlns:a16="http://schemas.microsoft.com/office/drawing/2014/main" id="{E8F4E321-FDDA-4269-A8CA-CDFC46E168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982" y="2719153"/>
            <a:ext cx="854975" cy="7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4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a&#10;&#10;Descripción generada automáticamente">
            <a:extLst>
              <a:ext uri="{FF2B5EF4-FFF2-40B4-BE49-F238E27FC236}">
                <a16:creationId xmlns:a16="http://schemas.microsoft.com/office/drawing/2014/main" id="{A303803E-DB14-4EC1-ABB1-74DAAE5B4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687"/>
          <a:stretch/>
        </p:blipFill>
        <p:spPr>
          <a:xfrm>
            <a:off x="606971" y="-97649"/>
            <a:ext cx="11548754" cy="67848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NSTALACION DE DISPOSITIVOS DE REDES INALAMBRICAS">
            <a:hlinkClick r:id="" action="ppaction://media"/>
            <a:extLst>
              <a:ext uri="{FF2B5EF4-FFF2-40B4-BE49-F238E27FC236}">
                <a16:creationId xmlns:a16="http://schemas.microsoft.com/office/drawing/2014/main" id="{16DE1BA2-25F0-43F1-A559-BD429FF015E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87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236" y="2386828"/>
            <a:ext cx="5967030" cy="2425312"/>
          </a:xfrm>
          <a:prstGeom prst="rect">
            <a:avLst/>
          </a:prstGeom>
          <a:ln w="9525" cap="flat">
            <a:solidFill>
              <a:srgbClr val="383838"/>
            </a:solidFill>
          </a:ln>
          <a:effectLst>
            <a:outerShdw blurRad="152400" dist="317500" dir="6000000" sx="105000" sy="105000" algn="tl" rotWithShape="0">
              <a:srgbClr val="000000">
                <a:alpha val="30000"/>
              </a:srgbClr>
            </a:outerShdw>
          </a:effectLst>
          <a:scene3d>
            <a:camera prst="perspectiveRight" fov="2100000">
              <a:rot lat="0" lon="20400000" rev="0"/>
            </a:camera>
            <a:lightRig rig="threePt" dir="t"/>
          </a:scene3d>
          <a:sp3d extrusionH="889000" prstMaterial="matte">
            <a:extrusionClr>
              <a:srgbClr val="777777"/>
            </a:extrusionClr>
          </a:sp3d>
        </p:spPr>
      </p:pic>
      <p:sp>
        <p:nvSpPr>
          <p:cNvPr id="41" name="Rectángulo: esquinas diagonales redondeadas 40">
            <a:extLst>
              <a:ext uri="{FF2B5EF4-FFF2-40B4-BE49-F238E27FC236}">
                <a16:creationId xmlns:a16="http://schemas.microsoft.com/office/drawing/2014/main" id="{DC9F6809-91A5-4B85-9B6B-F3FA540C006F}"/>
              </a:ext>
            </a:extLst>
          </p:cNvPr>
          <p:cNvSpPr/>
          <p:nvPr/>
        </p:nvSpPr>
        <p:spPr>
          <a:xfrm>
            <a:off x="908266" y="323749"/>
            <a:ext cx="2728595" cy="398780"/>
          </a:xfrm>
          <a:prstGeom prst="round2Diag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/>
              <a:t>¿A QUE LLAMAMOS RED?</a:t>
            </a:r>
            <a:endParaRPr lang="es-AR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23923879-7251-4F92-82A9-EE6F7E152500}"/>
              </a:ext>
            </a:extLst>
          </p:cNvPr>
          <p:cNvSpPr txBox="1"/>
          <p:nvPr/>
        </p:nvSpPr>
        <p:spPr>
          <a:xfrm>
            <a:off x="743926" y="689410"/>
            <a:ext cx="5528242" cy="146520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14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Llamamos Red:  </a:t>
            </a:r>
            <a:r>
              <a:rPr lang="es-AR" sz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un conjunto de computadoras que están conectadas entre sí por algún medio que puede ser </a:t>
            </a:r>
            <a:r>
              <a:rPr lang="es-AR" sz="14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físico </a:t>
            </a:r>
            <a:r>
              <a:rPr lang="es-AR" sz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(cables) o no (ondas</a:t>
            </a:r>
            <a:r>
              <a:rPr lang="es-AR" sz="14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electromagnéticas</a:t>
            </a:r>
            <a:r>
              <a:rPr lang="es-AR" sz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 El objetivo principal de la red es que se puedan</a:t>
            </a:r>
            <a:r>
              <a:rPr lang="es-AR" sz="14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compartir recursos e información entre todos los elementos que la integran y tener flexibilidad para así optimizar tareas o procesos que los</a:t>
            </a:r>
            <a:r>
              <a:rPr lang="es-AR" sz="14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usuarios realizan.</a:t>
            </a:r>
            <a:endParaRPr lang="es-AR" sz="1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Rectángulo: esquinas diagonales redondeadas 43">
            <a:extLst>
              <a:ext uri="{FF2B5EF4-FFF2-40B4-BE49-F238E27FC236}">
                <a16:creationId xmlns:a16="http://schemas.microsoft.com/office/drawing/2014/main" id="{F74AD58A-1344-4872-96EF-CFD7315E15BF}"/>
              </a:ext>
            </a:extLst>
          </p:cNvPr>
          <p:cNvSpPr/>
          <p:nvPr/>
        </p:nvSpPr>
        <p:spPr>
          <a:xfrm>
            <a:off x="7257923" y="128957"/>
            <a:ext cx="4327106" cy="450215"/>
          </a:xfrm>
          <a:prstGeom prst="round2DiagRect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/>
              <a:t>¿CUALES SON LAS REDES INALÁMBRICAS?</a:t>
            </a:r>
            <a:endParaRPr lang="es-AR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363DCA6-9ED3-4C0B-B637-8CE50A60FD24}"/>
              </a:ext>
            </a:extLst>
          </p:cNvPr>
          <p:cNvSpPr txBox="1"/>
          <p:nvPr/>
        </p:nvSpPr>
        <p:spPr>
          <a:xfrm>
            <a:off x="7194857" y="648162"/>
            <a:ext cx="4253217" cy="17671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Inalámbrico </a:t>
            </a:r>
            <a:r>
              <a:rPr lang="es-A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hace referencia a la tecnología sin cables que nos permite conectar dispositivos entre sí para formar una red. Podemos clasificar a las redes inalámbricas de la misma forma que lo hicimos con las redes cableadas, en este caso tendremos 4 categorías, basándonos en</a:t>
            </a:r>
            <a:r>
              <a:rPr lang="es-A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A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alcance: </a:t>
            </a:r>
            <a:r>
              <a:rPr lang="es-AR" sz="12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Redes WAN, Redes MAN, Redes LAN y Redes PAN.</a:t>
            </a:r>
            <a:endParaRPr lang="es-A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Teniendo en mente el alcance, vemos que las dos primeras categorías:</a:t>
            </a:r>
            <a:endParaRPr lang="es-A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0EE2A70-25D9-48D7-81ED-1454FF675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80F30E1-3D76-43F9-984F-BB2AA7CCB71B}"/>
              </a:ext>
            </a:extLst>
          </p:cNvPr>
          <p:cNvSpPr txBox="1"/>
          <p:nvPr/>
        </p:nvSpPr>
        <p:spPr>
          <a:xfrm>
            <a:off x="6861540" y="2525886"/>
            <a:ext cx="5146807" cy="5431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s-AR" sz="14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WAN/MAN abarcan las redes que cubren desde decenas hasta miles de</a:t>
            </a:r>
            <a:r>
              <a:rPr lang="es-A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AR" sz="14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kilómetros. </a:t>
            </a:r>
            <a:endParaRPr lang="es-AR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CA5F203-1587-4A09-96FB-8CAA615D279D}"/>
              </a:ext>
            </a:extLst>
          </p:cNvPr>
          <p:cNvSpPr txBox="1"/>
          <p:nvPr/>
        </p:nvSpPr>
        <p:spPr>
          <a:xfrm>
            <a:off x="6848071" y="3135812"/>
            <a:ext cx="5160276" cy="5431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s-AR" sz="14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categoría LAN es la que está conformada por las redes que alcanzan hasta los 100 metros.</a:t>
            </a:r>
            <a:endParaRPr lang="es-AR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1230F087-31B6-4462-A883-04044F9A582F}"/>
              </a:ext>
            </a:extLst>
          </p:cNvPr>
          <p:cNvSpPr txBox="1"/>
          <p:nvPr/>
        </p:nvSpPr>
        <p:spPr>
          <a:xfrm>
            <a:off x="6861540" y="3758418"/>
            <a:ext cx="5146807" cy="5431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s-AR" sz="14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última es una nueva categoría llamada PAN, donde están las redes que tienen un alcance de hasta 30 metros.</a:t>
            </a:r>
            <a:endParaRPr lang="es-AR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98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3159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1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a&#10;&#10;Descripción generada automáticamente">
            <a:extLst>
              <a:ext uri="{FF2B5EF4-FFF2-40B4-BE49-F238E27FC236}">
                <a16:creationId xmlns:a16="http://schemas.microsoft.com/office/drawing/2014/main" id="{A303803E-DB14-4EC1-ABB1-74DAAE5B4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7"/>
          <a:stretch/>
        </p:blipFill>
        <p:spPr>
          <a:xfrm>
            <a:off x="606971" y="0"/>
            <a:ext cx="11548754" cy="67848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A126741-6AB9-4DF9-8549-2CCD7729D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2" y="40188"/>
            <a:ext cx="10676222" cy="1486107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834B4FD5-5E2C-448C-B929-8A65B0FA6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184" y="3414710"/>
            <a:ext cx="47632" cy="28579"/>
          </a:xfrm>
          <a:prstGeom prst="rect">
            <a:avLst/>
          </a:prstGeom>
        </p:spPr>
      </p:pic>
      <p:pic>
        <p:nvPicPr>
          <p:cNvPr id="9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91FC40C-DD16-4E9C-93B5-C5E5996D4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66" y="1566482"/>
            <a:ext cx="2848373" cy="1209844"/>
          </a:xfrm>
          <a:prstGeom prst="rect">
            <a:avLst/>
          </a:prstGeom>
        </p:spPr>
      </p:pic>
      <p:pic>
        <p:nvPicPr>
          <p:cNvPr id="11" name="Imagen 10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60E1E152-1618-4C68-AEA8-78D710A553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8" y="1673341"/>
            <a:ext cx="3522491" cy="1486107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52FA9CFB-99F0-4833-8F40-E2DA2EB137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31" y="3091951"/>
            <a:ext cx="3023433" cy="1188990"/>
          </a:xfrm>
          <a:prstGeom prst="rect">
            <a:avLst/>
          </a:prstGeom>
        </p:spPr>
      </p:pic>
      <p:pic>
        <p:nvPicPr>
          <p:cNvPr id="15" name="Imagen 1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6B9A19E-7A63-44B5-BD6A-AE7C524A87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4249971"/>
            <a:ext cx="3103289" cy="1282924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C8E3CE0D-ADEF-4EE0-A21C-CE8E144FE9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21" y="2874006"/>
            <a:ext cx="2045641" cy="1536717"/>
          </a:xfrm>
          <a:prstGeom prst="rect">
            <a:avLst/>
          </a:prstGeom>
        </p:spPr>
      </p:pic>
      <p:pic>
        <p:nvPicPr>
          <p:cNvPr id="43" name="Imagen 42" descr="Imagen que contiene Texto&#10;&#10;Descripción generada automáticamente">
            <a:extLst>
              <a:ext uri="{FF2B5EF4-FFF2-40B4-BE49-F238E27FC236}">
                <a16:creationId xmlns:a16="http://schemas.microsoft.com/office/drawing/2014/main" id="{2D488B76-35D9-4022-A3FE-CCA781BB8A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41" y="4686029"/>
            <a:ext cx="2225882" cy="1004346"/>
          </a:xfrm>
          <a:prstGeom prst="rect">
            <a:avLst/>
          </a:prstGeom>
        </p:spPr>
      </p:pic>
      <p:pic>
        <p:nvPicPr>
          <p:cNvPr id="46" name="Imagen 45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B72730E0-9433-4945-9A0D-4D3D2BB244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83" y="1643216"/>
            <a:ext cx="3734321" cy="1696686"/>
          </a:xfrm>
          <a:prstGeom prst="rect">
            <a:avLst/>
          </a:prstGeom>
        </p:spPr>
      </p:pic>
      <p:pic>
        <p:nvPicPr>
          <p:cNvPr id="48" name="Imagen 47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AF48E510-18C8-48F0-BD37-D5651076D3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36" y="3408877"/>
            <a:ext cx="3546976" cy="1277152"/>
          </a:xfrm>
          <a:prstGeom prst="rect">
            <a:avLst/>
          </a:prstGeom>
        </p:spPr>
      </p:pic>
      <p:pic>
        <p:nvPicPr>
          <p:cNvPr id="50" name="Imagen 49" descr="Texto&#10;&#10;Descripción generada automáticamente">
            <a:extLst>
              <a:ext uri="{FF2B5EF4-FFF2-40B4-BE49-F238E27FC236}">
                <a16:creationId xmlns:a16="http://schemas.microsoft.com/office/drawing/2014/main" id="{07520E34-60EF-4FA5-A21F-3059C24325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928" y="4606031"/>
            <a:ext cx="3448841" cy="1066645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87A88DA0-2A19-46C9-AD5B-9DE5BCAA6E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0" y="5676852"/>
            <a:ext cx="11212490" cy="117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Diagrama&#10;&#10;Descripción generada automáticamente">
            <a:extLst>
              <a:ext uri="{FF2B5EF4-FFF2-40B4-BE49-F238E27FC236}">
                <a16:creationId xmlns:a16="http://schemas.microsoft.com/office/drawing/2014/main" id="{047FC3CC-56DB-47B7-98CB-C96920EC0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DA5FA9C8-C6C1-4B51-818D-737E798719E1}"/>
              </a:ext>
            </a:extLst>
          </p:cNvPr>
          <p:cNvSpPr/>
          <p:nvPr/>
        </p:nvSpPr>
        <p:spPr>
          <a:xfrm>
            <a:off x="150276" y="271913"/>
            <a:ext cx="4355735" cy="375285"/>
          </a:xfrm>
          <a:prstGeom prst="roundRect">
            <a:avLst/>
          </a:prstGeom>
          <a:solidFill>
            <a:schemeClr val="bg1">
              <a:alpha val="50000"/>
            </a:schemeClr>
          </a:solidFill>
          <a:ln w="1270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AR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DESVENTAJAS DE UTILIZAR REDES INALAMBRICAS </a:t>
            </a:r>
            <a:endParaRPr lang="es-AR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11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AR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4E9E8C-2838-491E-8A7A-5B5F18B270AC}"/>
              </a:ext>
            </a:extLst>
          </p:cNvPr>
          <p:cNvSpPr txBox="1"/>
          <p:nvPr/>
        </p:nvSpPr>
        <p:spPr>
          <a:xfrm>
            <a:off x="77057" y="1053909"/>
            <a:ext cx="6160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Veamos cuáles son los principales puntos en contra que tenemos.</a:t>
            </a:r>
            <a:endParaRPr lang="es-AR" sz="1600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FA623959-8DD0-443D-8079-2D5044748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276" y="1427181"/>
            <a:ext cx="11802012" cy="18774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2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 redes cableadas</a:t>
            </a:r>
            <a:r>
              <a:rPr kumimoji="0" lang="es-AR" altLang="es-A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en la actualidad, trabajan con velocidades de 100 Mbps a 10.000 Mbps, que se reduce en redes sin cables y se traduce en una </a:t>
            </a:r>
            <a:r>
              <a:rPr kumimoji="0" lang="es-AR" altLang="es-AR" sz="12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menor velocidad</a:t>
            </a:r>
            <a:r>
              <a:rPr kumimoji="0" lang="es-AR" altLang="es-A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2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WiFi</a:t>
            </a:r>
            <a:r>
              <a:rPr kumimoji="0" lang="es-AR" altLang="es-A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trabaja en velocidades de 11 a 108 Mbps, aunque existen soluciones y estándares propietarios que llegan a mejores velocidades, pero el precio es muy superior.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Podemos decir que es necesaria una </a:t>
            </a:r>
            <a:r>
              <a:rPr kumimoji="0" lang="es-AR" altLang="es-AR" sz="12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mayor inversión inicial</a:t>
            </a:r>
            <a:r>
              <a:rPr kumimoji="0" lang="es-AR" altLang="es-A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ya que el costo de los equipos de red inalámbricos es superior al de los necesarios en la red cableada. Pero no es tanta la diferencia para una red hogareña pequeña o de ofi cina.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AR" altLang="es-AR" sz="12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alcance</a:t>
            </a:r>
            <a:r>
              <a:rPr kumimoji="0" lang="es-AR" altLang="es-AR" sz="12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kumimoji="0" lang="es-AR" altLang="es-A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una red inalámbrica está determinado por la potencia de los equipos y la ganancia de las antenas, así si estos parámetros no son suficientes habrá puntos en nuestra casa u oficina donde no tengamos cobertura, suele haber obstáculos que interfieren</a:t>
            </a:r>
            <a:r>
              <a:rPr kumimoji="0" lang="es-AR" altLang="es-A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kumimoji="0" lang="es-AR" altLang="es-A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Imagen 15" descr="Interfaz de usuario gráfica, Diagrama, Sitio web&#10;&#10;Descripción generada automáticamente">
            <a:extLst>
              <a:ext uri="{FF2B5EF4-FFF2-40B4-BE49-F238E27FC236}">
                <a16:creationId xmlns:a16="http://schemas.microsoft.com/office/drawing/2014/main" id="{AD4B2373-B058-42E8-AAA4-881004EE67A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5" y="4009860"/>
            <a:ext cx="6336147" cy="23921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2114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26B8E4E-403A-420B-B349-FD0A47EAF557}"/>
              </a:ext>
            </a:extLst>
          </p:cNvPr>
          <p:cNvSpPr/>
          <p:nvPr/>
        </p:nvSpPr>
        <p:spPr>
          <a:xfrm>
            <a:off x="572790" y="823208"/>
            <a:ext cx="10377182" cy="67950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1800" b="0" i="0" u="none" strike="noStrike" baseline="0" dirty="0">
                <a:solidFill>
                  <a:srgbClr val="FFFFFF"/>
                </a:solidFill>
                <a:latin typeface="Gotham-Book"/>
              </a:rPr>
              <a:t>El módulo de comunicación HC-05 usa la tecnología inalámbrica de Bluetooth versión 2.0 y el protocolo de</a:t>
            </a:r>
          </a:p>
          <a:p>
            <a:pPr algn="l"/>
            <a:r>
              <a:rPr lang="es-ES" sz="1800" b="0" i="0" u="none" strike="noStrike" baseline="0" dirty="0">
                <a:solidFill>
                  <a:srgbClr val="FFFFFF"/>
                </a:solidFill>
                <a:latin typeface="Gotham-Book"/>
              </a:rPr>
              <a:t>puerto serial, diseñado para transmitir dentro de una conexión serial inalámbrica.</a:t>
            </a:r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2BEB5576-DB42-4ED1-A098-7FEB1821A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" y="1589713"/>
            <a:ext cx="10532862" cy="1464967"/>
          </a:xfrm>
          <a:prstGeom prst="rect">
            <a:avLst/>
          </a:prstGeom>
        </p:spPr>
      </p:pic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30B8E63-50C9-4D9F-8468-E27D6953B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" y="3141677"/>
            <a:ext cx="11367081" cy="3594683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BA43B0E-68D0-4A52-86CA-A160E820E2B0}"/>
              </a:ext>
            </a:extLst>
          </p:cNvPr>
          <p:cNvSpPr/>
          <p:nvPr/>
        </p:nvSpPr>
        <p:spPr>
          <a:xfrm>
            <a:off x="4317534" y="220289"/>
            <a:ext cx="1778466" cy="469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800" b="0" i="0" u="none" strike="noStrike" baseline="0" dirty="0">
                <a:solidFill>
                  <a:srgbClr val="545A5C"/>
                </a:solidFill>
                <a:latin typeface="Gotham-Black"/>
              </a:rPr>
              <a:t>MÓDULO </a:t>
            </a:r>
            <a:r>
              <a:rPr lang="es-AR" sz="1800" b="0" i="0" u="none" strike="noStrike" baseline="0" dirty="0">
                <a:solidFill>
                  <a:srgbClr val="26ABA3"/>
                </a:solidFill>
                <a:latin typeface="Gotham-Black"/>
              </a:rPr>
              <a:t>HC-05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4354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99D21732-B306-4A71-BC3C-2784E39BE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193518" cy="6650182"/>
          </a:xfrm>
          <a:prstGeom prst="rect">
            <a:avLst/>
          </a:prstGeom>
        </p:spPr>
      </p:pic>
      <p:pic>
        <p:nvPicPr>
          <p:cNvPr id="7" name="Imagen 6" descr="Imagen que contiene competencia de atletismo&#10;&#10;Descripción generada automáticamente">
            <a:extLst>
              <a:ext uri="{FF2B5EF4-FFF2-40B4-BE49-F238E27FC236}">
                <a16:creationId xmlns:a16="http://schemas.microsoft.com/office/drawing/2014/main" id="{D3F7A200-9186-47C8-9F21-10D5F296F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645" y="533773"/>
            <a:ext cx="1330037" cy="15586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 descr="Imagen que contiene interior, tabla, monitor, computadora&#10;&#10;Descripción generada automáticamente">
            <a:extLst>
              <a:ext uri="{FF2B5EF4-FFF2-40B4-BE49-F238E27FC236}">
                <a16:creationId xmlns:a16="http://schemas.microsoft.com/office/drawing/2014/main" id="{05FFC4E9-BA20-463B-92BB-45B36551F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518" y="2381250"/>
            <a:ext cx="1626213" cy="2095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09674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superiores, una redondeada y la otra cortada 3">
            <a:extLst>
              <a:ext uri="{FF2B5EF4-FFF2-40B4-BE49-F238E27FC236}">
                <a16:creationId xmlns:a16="http://schemas.microsoft.com/office/drawing/2014/main" id="{A9F4C5FF-0EA5-4CDC-A8C8-68F55203F774}"/>
              </a:ext>
            </a:extLst>
          </p:cNvPr>
          <p:cNvSpPr/>
          <p:nvPr/>
        </p:nvSpPr>
        <p:spPr>
          <a:xfrm>
            <a:off x="1822303" y="595866"/>
            <a:ext cx="3540760" cy="677545"/>
          </a:xfrm>
          <a:prstGeom prst="snip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AR"/>
          </a:p>
        </p:txBody>
      </p:sp>
      <p:pic>
        <p:nvPicPr>
          <p:cNvPr id="3073" name="Imagen 34" descr="Escala de tiempo&#10;&#10;Descripción generada automáticamente">
            <a:extLst>
              <a:ext uri="{FF2B5EF4-FFF2-40B4-BE49-F238E27FC236}">
                <a16:creationId xmlns:a16="http://schemas.microsoft.com/office/drawing/2014/main" id="{D7192A01-027D-4995-89E0-942C4CE00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330" y="1984199"/>
            <a:ext cx="8990603" cy="128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iagrama de flujo: conector 36">
            <a:extLst>
              <a:ext uri="{FF2B5EF4-FFF2-40B4-BE49-F238E27FC236}">
                <a16:creationId xmlns:a16="http://schemas.microsoft.com/office/drawing/2014/main" id="{7121DBC7-3AB4-4CC6-A965-CBF75EBF8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05" y="306192"/>
            <a:ext cx="1141413" cy="927100"/>
          </a:xfrm>
          <a:prstGeom prst="flowChartConnector">
            <a:avLst/>
          </a:prstGeom>
          <a:solidFill>
            <a:srgbClr val="404040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000" b="1" i="0" u="none" strike="noStrike" cap="none" normalizeH="0" baseline="0" dirty="0">
                <a:ln>
                  <a:noFill/>
                </a:ln>
                <a:solidFill>
                  <a:srgbClr val="4AF6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otham-Bold"/>
              </a:rPr>
              <a:t>2ºy3º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C25076C-648D-4185-8AAE-A598365AD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418" y="111760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EF9F16-4894-4BDE-A2ED-DB6BAD49A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418" y="157480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C1FDD7-3194-4C30-8043-11C98F2DB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03" y="342387"/>
            <a:ext cx="10459498" cy="18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600" b="1" i="0" u="none" strike="noStrike" cap="none" normalizeH="0" baseline="0" dirty="0">
              <a:ln>
                <a:noFill/>
              </a:ln>
              <a:solidFill>
                <a:srgbClr val="1B2E4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Gotham-Bold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1" i="0" u="none" strike="noStrike" cap="none" normalizeH="0" baseline="0" dirty="0">
                <a:ln>
                  <a:noFill/>
                </a:ln>
                <a:solidFill>
                  <a:srgbClr val="1B2E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otham-Bold"/>
              </a:rPr>
              <a:t>El 802.11</a:t>
            </a:r>
            <a:endParaRPr kumimoji="0" lang="es-AR" altLang="es-A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rgbClr val="1B2E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otham-Book"/>
              </a:rPr>
              <a:t>conocido también como </a:t>
            </a:r>
            <a:r>
              <a:rPr kumimoji="0" lang="es-AR" altLang="es-AR" sz="1100" b="1" i="0" u="none" strike="noStrike" cap="none" normalizeH="0" baseline="0" dirty="0">
                <a:ln>
                  <a:noFill/>
                </a:ln>
                <a:solidFill>
                  <a:srgbClr val="1B2E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otham-Bold"/>
              </a:rPr>
              <a:t>Wi-Fi</a:t>
            </a: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altLang="es-AR" sz="1100" b="1" dirty="0">
              <a:solidFill>
                <a:srgbClr val="1B2E4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100" b="1" i="0" u="none" strike="noStrike" cap="none" normalizeH="0" baseline="0" dirty="0">
              <a:ln>
                <a:noFill/>
              </a:ln>
              <a:solidFill>
                <a:srgbClr val="1B2E4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• </a:t>
            </a:r>
            <a:r>
              <a:rPr kumimoji="0" lang="es-AR" altLang="es-A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Tiene varias versiones que, de acuerdo con su frecuencia</a:t>
            </a:r>
            <a:endParaRPr kumimoji="0" lang="es-AR" altLang="es-A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de operación y modulación, cambian su alcance y tasa de transferencia de datos. Los más populares son:</a:t>
            </a:r>
            <a:endParaRPr kumimoji="0" lang="es-AR" altLang="es-A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ángulo: esquinas superiores, una redondeada y la otra cortada 10">
            <a:extLst>
              <a:ext uri="{FF2B5EF4-FFF2-40B4-BE49-F238E27FC236}">
                <a16:creationId xmlns:a16="http://schemas.microsoft.com/office/drawing/2014/main" id="{90935BCA-9449-4363-BF77-6290488A6A4F}"/>
              </a:ext>
            </a:extLst>
          </p:cNvPr>
          <p:cNvSpPr/>
          <p:nvPr/>
        </p:nvSpPr>
        <p:spPr>
          <a:xfrm>
            <a:off x="1974330" y="4546769"/>
            <a:ext cx="3851910" cy="781685"/>
          </a:xfrm>
          <a:prstGeom prst="snip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AR"/>
          </a:p>
        </p:txBody>
      </p:sp>
      <p:pic>
        <p:nvPicPr>
          <p:cNvPr id="3082" name="Imagen 3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EDDBF22-6A98-4567-83E9-45BF5C5BD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70" y="4269367"/>
            <a:ext cx="11461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E9643291-E3C7-4CA0-8E02-2E6F405CF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148" y="3370119"/>
            <a:ext cx="6054149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otham-Bold"/>
              </a:rPr>
              <a:t>• </a:t>
            </a:r>
            <a:r>
              <a:rPr kumimoji="0" lang="es-AR" altLang="es-AR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Trabaja en el rango de frecuencia de entre 2.4 y 2.484 Giga Hertz dividido en 11 partes, llamadas canales.</a:t>
            </a:r>
            <a:endParaRPr kumimoji="0" lang="es-AR" altLang="es-AR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Sus señales emitidas al ambiente se exponen a interferencias que pueden afectar su intensidad.</a:t>
            </a:r>
            <a:endParaRPr kumimoji="0" lang="es-AR" altLang="es-AR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Comprende un punto de acceso que conecta diferentes dispositivos que cuentan con un apartador Wi-fi.</a:t>
            </a:r>
            <a:endParaRPr kumimoji="0" lang="es-AR" altLang="es-AR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41CE87B-FC20-4BAD-92D2-42D586749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438" y="53409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5F5A30EF-919E-41A3-8F9E-7A179E09E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303" y="4369798"/>
            <a:ext cx="8577841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es-AR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s-AR" altLang="es-AR" sz="1700" b="1" i="0" u="none" strike="noStrike" cap="none" normalizeH="0" baseline="0" dirty="0">
                <a:ln>
                  <a:noFill/>
                </a:ln>
                <a:solidFill>
                  <a:srgbClr val="1B2E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otham-Bold"/>
              </a:rPr>
              <a:t>El 802.15.1</a:t>
            </a:r>
            <a:endParaRPr kumimoji="0" lang="es-AR" altLang="es-A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rgbClr val="1B2E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otham-Book"/>
              </a:rPr>
              <a:t>conocido también como tecnología</a:t>
            </a:r>
            <a:endParaRPr kumimoji="0" lang="es-AR" altLang="es-A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rgbClr val="1B2E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otham-Book"/>
              </a:rPr>
              <a:t>          inalámbrica de </a:t>
            </a:r>
            <a:r>
              <a:rPr kumimoji="0" lang="es-AR" altLang="es-AR" sz="1100" b="1" i="0" u="none" strike="noStrike" cap="none" normalizeH="0" baseline="0" dirty="0">
                <a:ln>
                  <a:noFill/>
                </a:ln>
                <a:solidFill>
                  <a:srgbClr val="1B2E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otham-Bold"/>
              </a:rPr>
              <a:t>Bluetooth.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b="1" i="0" u="none" strike="noStrike" cap="none" normalizeH="0" baseline="0" dirty="0">
                <a:ln>
                  <a:noFill/>
                </a:ln>
                <a:solidFill>
                  <a:srgbClr val="1B2E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Gotham-Bold"/>
              </a:rPr>
              <a:t> 														    </a:t>
            </a:r>
            <a:r>
              <a:rPr kumimoji="0" lang="es-AR" altLang="es-AR" sz="900" b="1" i="0" u="none" strike="noStrike" cap="none" normalizeH="0" baseline="0" dirty="0">
                <a:ln>
                  <a:noFill/>
                </a:ln>
                <a:solidFill>
                  <a:srgbClr val="1B2E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endParaRPr kumimoji="0" lang="es-AR" altLang="es-A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</a:t>
            </a: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Ofrece redes inalámbricas de </a:t>
            </a:r>
            <a:r>
              <a:rPr kumimoji="0" lang="es-AR" altLang="es-A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baja potencia y tasa de datos</a:t>
            </a: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kumimoji="0" lang="es-AR" altLang="es-A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• Define los elementos que componen las subcapas físicas y de control del modelo OSI.</a:t>
            </a:r>
            <a:endParaRPr kumimoji="0" lang="es-AR" altLang="es-A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• </a:t>
            </a:r>
            <a:r>
              <a:rPr kumimoji="0" lang="es-AR" altLang="es-A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Ocupa 79 canales de 1 MHz </a:t>
            </a: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cada uno en el espectro de 2.4 GHz, de 2.402 GHz a 2.480 GHz.</a:t>
            </a:r>
            <a:endParaRPr kumimoji="0" lang="es-AR" altLang="es-A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• Está divido en tres clases de acuerdo con la potencia de salida de la antena, que corresponden a rangos de la señal de 100 m, 10 m y 1 m.</a:t>
            </a:r>
            <a:endParaRPr kumimoji="0" lang="es-AR" altLang="es-A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• </a:t>
            </a:r>
            <a:r>
              <a:rPr kumimoji="0" lang="es-AR" altLang="es-A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Incluye </a:t>
            </a: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componentes de </a:t>
            </a:r>
            <a:r>
              <a:rPr kumimoji="0" lang="es-AR" altLang="es-A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software como control lógico </a:t>
            </a:r>
            <a:r>
              <a:rPr kumimoji="0" lang="es-AR" altLang="es-A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del enlace, operaciones de control de llamada o conjunto de línea de comandos, encapsulación de paquetes Ethernet en paquetes de Bluetooth y operaciones de control de llamada.</a:t>
            </a:r>
            <a:endParaRPr kumimoji="0" lang="es-AR" altLang="es-A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14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superiores, una redondeada y la otra cortada 4">
            <a:extLst>
              <a:ext uri="{FF2B5EF4-FFF2-40B4-BE49-F238E27FC236}">
                <a16:creationId xmlns:a16="http://schemas.microsoft.com/office/drawing/2014/main" id="{13D7479E-C96E-4CDF-8B4F-7DA6C589A4B6}"/>
              </a:ext>
            </a:extLst>
          </p:cNvPr>
          <p:cNvSpPr/>
          <p:nvPr/>
        </p:nvSpPr>
        <p:spPr>
          <a:xfrm>
            <a:off x="2879238" y="414389"/>
            <a:ext cx="4872190" cy="976936"/>
          </a:xfrm>
          <a:prstGeom prst="snip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AR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55CDCE5-0231-4667-B40B-649DF14E6E3A}"/>
              </a:ext>
            </a:extLst>
          </p:cNvPr>
          <p:cNvSpPr txBox="1"/>
          <p:nvPr/>
        </p:nvSpPr>
        <p:spPr>
          <a:xfrm>
            <a:off x="3048699" y="487358"/>
            <a:ext cx="60946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AR" sz="1600" b="1" i="0" u="none" strike="noStrike" baseline="0" dirty="0">
                <a:solidFill>
                  <a:srgbClr val="1B2E43"/>
                </a:solidFill>
                <a:latin typeface="Gotham-Bold"/>
              </a:rPr>
              <a:t>El 802.15.4</a:t>
            </a:r>
          </a:p>
          <a:p>
            <a:pPr algn="l"/>
            <a:r>
              <a:rPr lang="es-ES" sz="1600" b="0" i="0" u="none" strike="noStrike" baseline="0" dirty="0">
                <a:solidFill>
                  <a:srgbClr val="1B2E43"/>
                </a:solidFill>
                <a:latin typeface="Gotham-Book"/>
              </a:rPr>
              <a:t>mejorado con </a:t>
            </a:r>
            <a:r>
              <a:rPr lang="es-ES" sz="1600" b="1" i="0" u="none" strike="noStrike" baseline="0" dirty="0">
                <a:solidFill>
                  <a:srgbClr val="1B2E43"/>
                </a:solidFill>
                <a:latin typeface="Gotham-Bold"/>
              </a:rPr>
              <a:t>el estándar Zigbee</a:t>
            </a:r>
          </a:p>
          <a:p>
            <a:pPr algn="l"/>
            <a:r>
              <a:rPr lang="es-ES" sz="1600" b="0" i="0" u="none" strike="noStrike" baseline="0" dirty="0">
                <a:solidFill>
                  <a:srgbClr val="1B2E43"/>
                </a:solidFill>
                <a:latin typeface="Gotham-Book"/>
              </a:rPr>
              <a:t>propiedad de la alianza </a:t>
            </a:r>
            <a:r>
              <a:rPr lang="es-ES" sz="1600" b="1" i="0" u="none" strike="noStrike" baseline="0" dirty="0">
                <a:solidFill>
                  <a:srgbClr val="1B2E43"/>
                </a:solidFill>
                <a:latin typeface="Gotham-Bold"/>
              </a:rPr>
              <a:t>Zigbee</a:t>
            </a:r>
            <a:endParaRPr lang="es-AR" sz="1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31507E7-8042-42AB-A49E-30E34F66F0F9}"/>
              </a:ext>
            </a:extLst>
          </p:cNvPr>
          <p:cNvSpPr txBox="1"/>
          <p:nvPr/>
        </p:nvSpPr>
        <p:spPr>
          <a:xfrm>
            <a:off x="3615657" y="1695269"/>
            <a:ext cx="7900332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1" i="0" u="none" strike="noStrike" baseline="0" dirty="0">
                <a:latin typeface="Gotham-Bold"/>
              </a:rPr>
              <a:t>• </a:t>
            </a:r>
            <a:r>
              <a:rPr lang="es-ES" sz="1600" b="1" i="0" u="none" strike="noStrike" baseline="0" dirty="0">
                <a:solidFill>
                  <a:srgbClr val="00B050"/>
                </a:solidFill>
              </a:rPr>
              <a:t>Se despliega bajo topologías </a:t>
            </a:r>
            <a:r>
              <a:rPr lang="es-ES" sz="1600" b="0" i="0" u="none" strike="noStrike" baseline="0" dirty="0"/>
              <a:t>tipo malla, estrella y punto a punto.</a:t>
            </a:r>
          </a:p>
          <a:p>
            <a:pPr algn="l"/>
            <a:r>
              <a:rPr lang="es-ES" sz="1600" b="1" i="0" u="none" strike="noStrike" baseline="0" dirty="0"/>
              <a:t>• </a:t>
            </a:r>
            <a:r>
              <a:rPr lang="es-ES" sz="1600" b="0" i="0" u="none" strike="noStrike" baseline="0" dirty="0"/>
              <a:t>Opera en la banda de 2.4 GHz y </a:t>
            </a:r>
            <a:r>
              <a:rPr lang="es-ES" sz="1600" b="1" i="0" u="none" strike="noStrike" baseline="0" dirty="0">
                <a:solidFill>
                  <a:srgbClr val="00B050"/>
                </a:solidFill>
              </a:rPr>
              <a:t>brinda una tasa de 250 Kbps</a:t>
            </a:r>
            <a:r>
              <a:rPr lang="es-ES" sz="1600" b="0" i="0" u="none" strike="noStrike" baseline="0" dirty="0">
                <a:solidFill>
                  <a:srgbClr val="00B050"/>
                </a:solidFill>
              </a:rPr>
              <a:t>.</a:t>
            </a:r>
          </a:p>
          <a:p>
            <a:pPr algn="l"/>
            <a:r>
              <a:rPr lang="es-ES" sz="1600" b="1" i="0" u="none" strike="noStrike" baseline="0" dirty="0"/>
              <a:t>• </a:t>
            </a:r>
            <a:r>
              <a:rPr lang="es-ES" sz="1600" b="0" i="0" u="none" strike="noStrike" baseline="0" dirty="0"/>
              <a:t>Cubre una distancia entre 10 y 300 metros punto a punto.</a:t>
            </a:r>
          </a:p>
          <a:p>
            <a:pPr algn="l"/>
            <a:r>
              <a:rPr lang="es-ES" sz="1600" b="1" i="0" u="none" strike="noStrike" baseline="0" dirty="0"/>
              <a:t>• </a:t>
            </a:r>
            <a:r>
              <a:rPr lang="es-ES" sz="1600" b="0" i="0" u="none" strike="noStrike" baseline="0" dirty="0"/>
              <a:t>Ofrece un </a:t>
            </a:r>
            <a:r>
              <a:rPr lang="es-ES" sz="1600" b="1" i="0" u="none" strike="noStrike" baseline="0" dirty="0">
                <a:solidFill>
                  <a:srgbClr val="00B050"/>
                </a:solidFill>
              </a:rPr>
              <a:t>bajo costo </a:t>
            </a:r>
            <a:r>
              <a:rPr lang="es-ES" sz="1600" b="0" i="0" u="none" strike="noStrike" baseline="0" dirty="0"/>
              <a:t>lo que permite un amplio despliegue de redes de control.</a:t>
            </a:r>
          </a:p>
          <a:p>
            <a:pPr algn="l"/>
            <a:r>
              <a:rPr lang="es-ES" sz="1600" b="1" i="0" u="none" strike="noStrike" baseline="0" dirty="0"/>
              <a:t>• </a:t>
            </a:r>
            <a:r>
              <a:rPr lang="es-ES" sz="1600" b="0" i="0" u="none" strike="noStrike" baseline="0" dirty="0"/>
              <a:t>Es de baja potencia, lo que permite una </a:t>
            </a:r>
            <a:r>
              <a:rPr lang="es-ES" sz="1600" b="1" i="0" u="none" strike="noStrike" baseline="0" dirty="0">
                <a:solidFill>
                  <a:srgbClr val="00B050"/>
                </a:solidFill>
              </a:rPr>
              <a:t>mayor duración de las baterías</a:t>
            </a:r>
            <a:r>
              <a:rPr lang="es-ES" sz="1600" b="0" i="0" u="none" strike="noStrike" baseline="0" dirty="0"/>
              <a:t>,</a:t>
            </a:r>
          </a:p>
          <a:p>
            <a:pPr algn="l"/>
            <a:r>
              <a:rPr lang="es-ES" sz="1600" b="0" i="0" u="none" strike="noStrike" baseline="0" dirty="0"/>
              <a:t>haciéndolas más pequeñas y generando una alta disponibilidad.</a:t>
            </a:r>
          </a:p>
          <a:p>
            <a:pPr algn="l"/>
            <a:r>
              <a:rPr lang="es-ES" sz="1600" b="1" i="0" u="none" strike="noStrike" baseline="0" dirty="0"/>
              <a:t>• </a:t>
            </a:r>
            <a:r>
              <a:rPr lang="es-ES" sz="1600" b="0" i="0" u="none" strike="noStrike" baseline="0" dirty="0"/>
              <a:t>Provee una </a:t>
            </a:r>
            <a:r>
              <a:rPr lang="es-ES" sz="1600" b="1" i="0" u="none" strike="noStrike" baseline="0" dirty="0">
                <a:solidFill>
                  <a:srgbClr val="00B050"/>
                </a:solidFill>
              </a:rPr>
              <a:t>conexión segura </a:t>
            </a:r>
            <a:r>
              <a:rPr lang="es-ES" sz="1600" b="0" i="0" u="none" strike="noStrike" baseline="0" dirty="0"/>
              <a:t>entre los dispositivos a través de la encriptación.</a:t>
            </a:r>
            <a:endParaRPr lang="es-AR" sz="16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D22EF92-976C-47E8-A857-B40A61D1C39B}"/>
              </a:ext>
            </a:extLst>
          </p:cNvPr>
          <p:cNvSpPr txBox="1"/>
          <p:nvPr/>
        </p:nvSpPr>
        <p:spPr>
          <a:xfrm>
            <a:off x="3615657" y="3685403"/>
            <a:ext cx="84459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600" b="0" i="0" u="none" strike="noStrike" baseline="0" dirty="0"/>
              <a:t>Todas estas tecnologías usan frecuencias que pertenecen a las bandas</a:t>
            </a:r>
          </a:p>
          <a:p>
            <a:pPr algn="l"/>
            <a:r>
              <a:rPr lang="es-ES" sz="1600" b="0" i="0" u="none" strike="noStrike" baseline="0" dirty="0"/>
              <a:t>de radio para propósitos científicos, industriales y médicos, llamadas</a:t>
            </a:r>
          </a:p>
          <a:p>
            <a:pPr algn="l"/>
            <a:r>
              <a:rPr lang="es-ES" sz="1600" b="0" i="0" u="none" strike="noStrike" baseline="0" dirty="0"/>
              <a:t>frecuencias ISM. Tienen en común la característica de ser de uso libre.</a:t>
            </a:r>
          </a:p>
          <a:p>
            <a:pPr algn="l"/>
            <a:r>
              <a:rPr lang="es-ES" sz="1600" b="0" i="0" u="none" strike="noStrike" baseline="0" dirty="0"/>
              <a:t>Propósito: Distinguir los estándares de comunicación de enlaces</a:t>
            </a:r>
          </a:p>
          <a:p>
            <a:pPr algn="l"/>
            <a:r>
              <a:rPr lang="es-AR" sz="1600" b="0" i="0" u="none" strike="noStrike" baseline="0" dirty="0"/>
              <a:t>inalámbricos para redes de área personal.</a:t>
            </a:r>
            <a:endParaRPr lang="es-AR" sz="1600" dirty="0"/>
          </a:p>
        </p:txBody>
      </p:sp>
      <p:sp>
        <p:nvSpPr>
          <p:cNvPr id="12" name="Diagrama de flujo: conector 36">
            <a:extLst>
              <a:ext uri="{FF2B5EF4-FFF2-40B4-BE49-F238E27FC236}">
                <a16:creationId xmlns:a16="http://schemas.microsoft.com/office/drawing/2014/main" id="{FE730EFC-A4C8-464F-9332-D6526B811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062" y="414389"/>
            <a:ext cx="1315294" cy="1153492"/>
          </a:xfrm>
          <a:prstGeom prst="flowChartConnector">
            <a:avLst/>
          </a:prstGeom>
          <a:solidFill>
            <a:srgbClr val="404040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AR" sz="5400" b="1" dirty="0">
                <a:solidFill>
                  <a:srgbClr val="4AF6F0"/>
                </a:solidFill>
                <a:latin typeface="Calibri" panose="020F0502020204030204" pitchFamily="34" charset="0"/>
              </a:rPr>
              <a:t>4</a:t>
            </a:r>
            <a:r>
              <a:rPr lang="es-AR" altLang="es-AR" sz="5400" b="1" dirty="0">
                <a:solidFill>
                  <a:srgbClr val="4AF6F0"/>
                </a:solidFill>
                <a:latin typeface="Calibri" panose="020F0502020204030204" pitchFamily="34" charset="0"/>
              </a:rPr>
              <a:t>°</a:t>
            </a:r>
            <a:endParaRPr kumimoji="0" lang="es-AR" altLang="es-A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Imagen 1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4DE64E8-00E3-4891-B0A1-3EB982349E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5" y="1695269"/>
            <a:ext cx="2939646" cy="4118302"/>
          </a:xfrm>
          <a:prstGeom prst="rect">
            <a:avLst/>
          </a:prstGeom>
        </p:spPr>
      </p:pic>
      <p:pic>
        <p:nvPicPr>
          <p:cNvPr id="15" name="Imagen 14" descr="Imagen que contiene Forma&#10;&#10;Descripción generada automáticamente">
            <a:extLst>
              <a:ext uri="{FF2B5EF4-FFF2-40B4-BE49-F238E27FC236}">
                <a16:creationId xmlns:a16="http://schemas.microsoft.com/office/drawing/2014/main" id="{0BCCDF11-7A46-4013-AE3B-BF33D73AB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075" y="4655890"/>
            <a:ext cx="4618125" cy="19420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8509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A81AEA8C-23BA-4CD8-AEFE-87644979F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67531"/>
          </a:xfrm>
          <a:prstGeom prst="rect">
            <a:avLst/>
          </a:prstGeom>
        </p:spPr>
      </p:pic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C665D70-3ABF-45C4-9AA2-567C55FD0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941455"/>
            <a:ext cx="12192000" cy="1885827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2C7CED3D-1A59-4B00-85DC-8D8F096D5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7531"/>
            <a:ext cx="12192000" cy="18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1131</TotalTime>
  <Words>855</Words>
  <Application>Microsoft Office PowerPoint</Application>
  <PresentationFormat>Panorámica</PresentationFormat>
  <Paragraphs>67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Gotham-Black</vt:lpstr>
      <vt:lpstr>Gotham-Bold</vt:lpstr>
      <vt:lpstr>Gotham-Book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Medina</dc:creator>
  <cp:lastModifiedBy>Jorge Medina</cp:lastModifiedBy>
  <cp:revision>63</cp:revision>
  <dcterms:created xsi:type="dcterms:W3CDTF">2021-02-20T16:58:35Z</dcterms:created>
  <dcterms:modified xsi:type="dcterms:W3CDTF">2021-03-09T18:20:10Z</dcterms:modified>
</cp:coreProperties>
</file>